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xlsx" ContentType="application/vnd.openxmlformats-officedocument.spreadsheetml.sheet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8" r:id="rId3"/>
    <p:sldId id="262" r:id="rId4"/>
    <p:sldId id="261" r:id="rId5"/>
    <p:sldId id="265" r:id="rId6"/>
    <p:sldId id="266" r:id="rId7"/>
    <p:sldId id="267" r:id="rId8"/>
    <p:sldId id="268" r:id="rId9"/>
    <p:sldId id="269" r:id="rId10"/>
    <p:sldId id="259" r:id="rId11"/>
    <p:sldId id="26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68496"/>
  </p:normalViewPr>
  <p:slideViewPr>
    <p:cSldViewPr snapToGrid="0" snapToObjects="1">
      <p:cViewPr>
        <p:scale>
          <a:sx n="87" d="100"/>
          <a:sy n="87" d="100"/>
        </p:scale>
        <p:origin x="1536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Gesamtschadenssumme [Mio. CHF]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trendline>
            <c:name>Mittelwert (gleitend über 4 Perioden)</c:name>
            <c:spPr>
              <a:ln w="28575" cap="flat" cmpd="sng" algn="ctr">
                <a:solidFill>
                  <a:schemeClr val="accent1"/>
                </a:solidFill>
                <a:prstDash val="sysDot"/>
                <a:miter lim="800000"/>
              </a:ln>
              <a:effectLst/>
            </c:spPr>
            <c:trendlineType val="movingAvg"/>
            <c:period val="4"/>
            <c:dispRSqr val="0"/>
            <c:dispEq val="0"/>
          </c:trendline>
          <c:cat>
            <c:numRef>
              <c:f>Sheet1!$A$2:$A$14</c:f>
              <c:numCache>
                <c:formatCode>General</c:formatCode>
                <c:ptCount val="13"/>
                <c:pt idx="0">
                  <c:v>2012</c:v>
                </c:pt>
                <c:pt idx="1">
                  <c:v>2013</c:v>
                </c:pt>
                <c:pt idx="2">
                  <c:v>2014</c:v>
                </c:pt>
                <c:pt idx="3">
                  <c:v>2015</c:v>
                </c:pt>
                <c:pt idx="4">
                  <c:v>2016</c:v>
                </c:pt>
                <c:pt idx="5">
                  <c:v>2017</c:v>
                </c:pt>
                <c:pt idx="6">
                  <c:v>2018</c:v>
                </c:pt>
                <c:pt idx="7">
                  <c:v>2019</c:v>
                </c:pt>
                <c:pt idx="8">
                  <c:v>2020</c:v>
                </c:pt>
                <c:pt idx="9">
                  <c:v>2021</c:v>
                </c:pt>
                <c:pt idx="10">
                  <c:v>2022</c:v>
                </c:pt>
                <c:pt idx="11">
                  <c:v>2023</c:v>
                </c:pt>
                <c:pt idx="12">
                  <c:v>2024</c:v>
                </c:pt>
              </c:numCache>
            </c:numRef>
          </c:cat>
          <c:val>
            <c:numRef>
              <c:f>Sheet1!$B$2:$B$14</c:f>
              <c:numCache>
                <c:formatCode>General</c:formatCode>
                <c:ptCount val="13"/>
                <c:pt idx="0">
                  <c:v>67.3</c:v>
                </c:pt>
                <c:pt idx="1">
                  <c:v>77.900000000000006</c:v>
                </c:pt>
                <c:pt idx="2">
                  <c:v>67.3</c:v>
                </c:pt>
                <c:pt idx="3">
                  <c:v>69.400000000000006</c:v>
                </c:pt>
                <c:pt idx="4">
                  <c:v>61.1</c:v>
                </c:pt>
                <c:pt idx="5">
                  <c:v>95.8</c:v>
                </c:pt>
                <c:pt idx="6">
                  <c:v>128.80000000000001</c:v>
                </c:pt>
                <c:pt idx="7">
                  <c:v>84</c:v>
                </c:pt>
                <c:pt idx="8">
                  <c:v>71.5</c:v>
                </c:pt>
                <c:pt idx="9">
                  <c:v>236.2</c:v>
                </c:pt>
                <c:pt idx="10">
                  <c:v>176.8</c:v>
                </c:pt>
                <c:pt idx="11">
                  <c:v>146.4</c:v>
                </c:pt>
                <c:pt idx="12">
                  <c:v>156.19999999999999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182-FB4C-B8B5-7D095CAF593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44"/>
        <c:overlap val="-54"/>
        <c:axId val="973704239"/>
        <c:axId val="973524991"/>
      </c:barChart>
      <c:catAx>
        <c:axId val="97370423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73524991"/>
        <c:crosses val="autoZero"/>
        <c:auto val="1"/>
        <c:lblAlgn val="ctr"/>
        <c:lblOffset val="100"/>
        <c:noMultiLvlLbl val="0"/>
      </c:catAx>
      <c:valAx>
        <c:axId val="97352499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7370423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delete val="1"/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err="1"/>
              <a:t>Jährliche</a:t>
            </a:r>
            <a:r>
              <a:rPr lang="en-US" baseline="0" dirty="0"/>
              <a:t> </a:t>
            </a:r>
            <a:r>
              <a:rPr lang="en-US" baseline="0" dirty="0" err="1"/>
              <a:t>Änderungsraten</a:t>
            </a:r>
            <a:r>
              <a:rPr lang="en-US" baseline="0" dirty="0"/>
              <a:t> </a:t>
            </a:r>
            <a:r>
              <a:rPr lang="en-US" baseline="0" dirty="0" err="1"/>
              <a:t>im</a:t>
            </a:r>
            <a:r>
              <a:rPr lang="en-US" baseline="0" dirty="0"/>
              <a:t> </a:t>
            </a:r>
            <a:r>
              <a:rPr lang="en-US" baseline="0" dirty="0" err="1"/>
              <a:t>Vgl</a:t>
            </a:r>
            <a:r>
              <a:rPr lang="en-US" baseline="0" dirty="0"/>
              <a:t>. </a:t>
            </a:r>
            <a:r>
              <a:rPr lang="en-US" baseline="0" dirty="0" err="1"/>
              <a:t>zum</a:t>
            </a:r>
            <a:r>
              <a:rPr lang="en-US" baseline="0" dirty="0"/>
              <a:t> </a:t>
            </a:r>
            <a:r>
              <a:rPr lang="en-US" baseline="0" dirty="0" err="1"/>
              <a:t>Vorjahr</a:t>
            </a:r>
            <a:r>
              <a:rPr lang="en-US" baseline="0" dirty="0"/>
              <a:t> in %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Schäden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Sheet1!$A$2:$A$4</c:f>
              <c:numCache>
                <c:formatCode>General</c:formatCode>
                <c:ptCount val="3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</c:numCache>
            </c:numRef>
          </c:cat>
          <c:val>
            <c:numRef>
              <c:f>Sheet1!$B$2:$B$4</c:f>
              <c:numCache>
                <c:formatCode>General</c:formatCode>
                <c:ptCount val="3"/>
                <c:pt idx="0">
                  <c:v>-25</c:v>
                </c:pt>
                <c:pt idx="1">
                  <c:v>-14</c:v>
                </c:pt>
                <c:pt idx="2">
                  <c:v>-7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8856-D948-B6D9-99038F66A1D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Prävention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Sheet1!$A$2:$A$4</c:f>
              <c:numCache>
                <c:formatCode>General</c:formatCode>
                <c:ptCount val="3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</c:numCache>
            </c:numRef>
          </c:cat>
          <c:val>
            <c:numRef>
              <c:f>Sheet1!$C$2:$C$4</c:f>
              <c:numCache>
                <c:formatCode>General</c:formatCode>
                <c:ptCount val="3"/>
                <c:pt idx="0">
                  <c:v>3</c:v>
                </c:pt>
                <c:pt idx="1">
                  <c:v>10</c:v>
                </c:pt>
                <c:pt idx="2">
                  <c:v>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8856-D948-B6D9-99038F66A1D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504488767"/>
        <c:axId val="1504504079"/>
      </c:lineChart>
      <c:catAx>
        <c:axId val="150448876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04504079"/>
        <c:crosses val="autoZero"/>
        <c:auto val="1"/>
        <c:lblAlgn val="ctr"/>
        <c:lblOffset val="100"/>
        <c:noMultiLvlLbl val="0"/>
      </c:catAx>
      <c:valAx>
        <c:axId val="150450407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0448876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4A7FDCB-1C61-4C52-A074-1C61228400E3}" type="doc">
      <dgm:prSet loTypeId="urn:microsoft.com/office/officeart/2005/8/layout/matrix3" loCatId="matrix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A5AD02E-1AB6-40F9-B656-A092DA14EFA0}">
      <dgm:prSet/>
      <dgm:spPr/>
      <dgm:t>
        <a:bodyPr/>
        <a:lstStyle/>
        <a:p>
          <a:r>
            <a:rPr lang="en-US" dirty="0" err="1"/>
            <a:t>Digitalisierung</a:t>
          </a:r>
          <a:r>
            <a:rPr lang="en-US" dirty="0"/>
            <a:t> End-to-End</a:t>
          </a:r>
        </a:p>
      </dgm:t>
    </dgm:pt>
    <dgm:pt modelId="{B00EEE89-17FD-406B-8475-F1528A7A6217}" type="parTrans" cxnId="{B8D11EA6-36BE-44E2-AB7B-13E879559DB1}">
      <dgm:prSet/>
      <dgm:spPr/>
      <dgm:t>
        <a:bodyPr/>
        <a:lstStyle/>
        <a:p>
          <a:endParaRPr lang="en-US"/>
        </a:p>
      </dgm:t>
    </dgm:pt>
    <dgm:pt modelId="{2B3D9617-6FC0-4845-ACAE-9E0B446F98FC}" type="sibTrans" cxnId="{B8D11EA6-36BE-44E2-AB7B-13E879559DB1}">
      <dgm:prSet/>
      <dgm:spPr/>
      <dgm:t>
        <a:bodyPr/>
        <a:lstStyle/>
        <a:p>
          <a:endParaRPr lang="en-US"/>
        </a:p>
      </dgm:t>
    </dgm:pt>
    <dgm:pt modelId="{28AAB327-0BE3-4958-9C02-4BECB8679642}">
      <dgm:prSet/>
      <dgm:spPr/>
      <dgm:t>
        <a:bodyPr/>
        <a:lstStyle/>
        <a:p>
          <a:r>
            <a:rPr lang="en-US" dirty="0"/>
            <a:t>Trend </a:t>
          </a:r>
          <a:r>
            <a:rPr lang="en-US" dirty="0" err="1"/>
            <a:t>umkehren</a:t>
          </a:r>
          <a:endParaRPr lang="en-US" dirty="0"/>
        </a:p>
      </dgm:t>
    </dgm:pt>
    <dgm:pt modelId="{EC7C8D4E-53F5-49D3-BB47-963881E527D3}" type="parTrans" cxnId="{FCFCE600-CCA3-4B01-AAB8-0394D49938EB}">
      <dgm:prSet/>
      <dgm:spPr/>
      <dgm:t>
        <a:bodyPr/>
        <a:lstStyle/>
        <a:p>
          <a:endParaRPr lang="en-US"/>
        </a:p>
      </dgm:t>
    </dgm:pt>
    <dgm:pt modelId="{BA0A2AFD-F997-49C9-82F5-DB62ECA364FF}" type="sibTrans" cxnId="{FCFCE600-CCA3-4B01-AAB8-0394D49938EB}">
      <dgm:prSet/>
      <dgm:spPr/>
      <dgm:t>
        <a:bodyPr/>
        <a:lstStyle/>
        <a:p>
          <a:endParaRPr lang="en-US"/>
        </a:p>
      </dgm:t>
    </dgm:pt>
    <dgm:pt modelId="{3F3B2EA4-5FDF-4BD6-AF2E-3644E4609BE2}">
      <dgm:prSet/>
      <dgm:spPr/>
      <dgm:t>
        <a:bodyPr/>
        <a:lstStyle/>
        <a:p>
          <a:r>
            <a:rPr lang="en-US" dirty="0" err="1"/>
            <a:t>Exzellente</a:t>
          </a:r>
          <a:r>
            <a:rPr lang="en-US" dirty="0"/>
            <a:t> </a:t>
          </a:r>
          <a:r>
            <a:rPr lang="en-US" dirty="0" err="1"/>
            <a:t>Serviceleistung</a:t>
          </a:r>
          <a:endParaRPr lang="en-US" dirty="0"/>
        </a:p>
      </dgm:t>
    </dgm:pt>
    <dgm:pt modelId="{F14D5A59-C4BF-476B-8810-265862FAE158}" type="parTrans" cxnId="{B0A135CD-CDB4-4537-8A74-D5A02799A2E0}">
      <dgm:prSet/>
      <dgm:spPr/>
      <dgm:t>
        <a:bodyPr/>
        <a:lstStyle/>
        <a:p>
          <a:endParaRPr lang="en-US"/>
        </a:p>
      </dgm:t>
    </dgm:pt>
    <dgm:pt modelId="{07934BA7-8808-479F-AEE4-CCFA381AEDD2}" type="sibTrans" cxnId="{B0A135CD-CDB4-4537-8A74-D5A02799A2E0}">
      <dgm:prSet/>
      <dgm:spPr/>
      <dgm:t>
        <a:bodyPr/>
        <a:lstStyle/>
        <a:p>
          <a:endParaRPr lang="en-US"/>
        </a:p>
      </dgm:t>
    </dgm:pt>
    <dgm:pt modelId="{C8019CB4-92E4-446E-A3C6-4B0BD74005D8}">
      <dgm:prSet/>
      <dgm:spPr/>
      <dgm:t>
        <a:bodyPr/>
        <a:lstStyle/>
        <a:p>
          <a:r>
            <a:rPr lang="en-US" dirty="0" err="1"/>
            <a:t>Mehr</a:t>
          </a:r>
          <a:r>
            <a:rPr lang="en-US" dirty="0"/>
            <a:t> </a:t>
          </a:r>
          <a:r>
            <a:rPr lang="en-US" dirty="0" err="1"/>
            <a:t>Präventation</a:t>
          </a:r>
          <a:endParaRPr lang="en-US" dirty="0"/>
        </a:p>
      </dgm:t>
    </dgm:pt>
    <dgm:pt modelId="{AB980931-5EB0-4D66-9BF1-687F6620B159}" type="parTrans" cxnId="{B2E03B2A-2319-475B-9239-21CB68AAD64E}">
      <dgm:prSet/>
      <dgm:spPr/>
      <dgm:t>
        <a:bodyPr/>
        <a:lstStyle/>
        <a:p>
          <a:endParaRPr lang="en-US"/>
        </a:p>
      </dgm:t>
    </dgm:pt>
    <dgm:pt modelId="{AD3259EE-4EDB-4852-86E3-06D5B3E5BDCA}" type="sibTrans" cxnId="{B2E03B2A-2319-475B-9239-21CB68AAD64E}">
      <dgm:prSet/>
      <dgm:spPr/>
      <dgm:t>
        <a:bodyPr/>
        <a:lstStyle/>
        <a:p>
          <a:endParaRPr lang="en-US"/>
        </a:p>
      </dgm:t>
    </dgm:pt>
    <dgm:pt modelId="{54F97A0C-7996-F54A-858C-37E4BCB56507}" type="pres">
      <dgm:prSet presAssocID="{64A7FDCB-1C61-4C52-A074-1C61228400E3}" presName="matrix" presStyleCnt="0">
        <dgm:presLayoutVars>
          <dgm:chMax val="1"/>
          <dgm:dir/>
          <dgm:resizeHandles val="exact"/>
        </dgm:presLayoutVars>
      </dgm:prSet>
      <dgm:spPr/>
    </dgm:pt>
    <dgm:pt modelId="{3FADE2AB-1BD8-B441-9B04-63956F7AF783}" type="pres">
      <dgm:prSet presAssocID="{64A7FDCB-1C61-4C52-A074-1C61228400E3}" presName="diamond" presStyleLbl="bgShp" presStyleIdx="0" presStyleCnt="1"/>
      <dgm:spPr/>
    </dgm:pt>
    <dgm:pt modelId="{73D89066-FDE0-744F-888E-5713709513F1}" type="pres">
      <dgm:prSet presAssocID="{64A7FDCB-1C61-4C52-A074-1C61228400E3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0487B287-03A6-604F-B445-8226E3223697}" type="pres">
      <dgm:prSet presAssocID="{64A7FDCB-1C61-4C52-A074-1C61228400E3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FA871134-CB75-EE42-A0CC-8D47A689A11F}" type="pres">
      <dgm:prSet presAssocID="{64A7FDCB-1C61-4C52-A074-1C61228400E3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14951E1F-D794-D74B-9525-60D5599E29CD}" type="pres">
      <dgm:prSet presAssocID="{64A7FDCB-1C61-4C52-A074-1C61228400E3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FCFCE600-CCA3-4B01-AAB8-0394D49938EB}" srcId="{64A7FDCB-1C61-4C52-A074-1C61228400E3}" destId="{28AAB327-0BE3-4958-9C02-4BECB8679642}" srcOrd="1" destOrd="0" parTransId="{EC7C8D4E-53F5-49D3-BB47-963881E527D3}" sibTransId="{BA0A2AFD-F997-49C9-82F5-DB62ECA364FF}"/>
    <dgm:cxn modelId="{B2E03B2A-2319-475B-9239-21CB68AAD64E}" srcId="{64A7FDCB-1C61-4C52-A074-1C61228400E3}" destId="{C8019CB4-92E4-446E-A3C6-4B0BD74005D8}" srcOrd="3" destOrd="0" parTransId="{AB980931-5EB0-4D66-9BF1-687F6620B159}" sibTransId="{AD3259EE-4EDB-4852-86E3-06D5B3E5BDCA}"/>
    <dgm:cxn modelId="{F156164B-5E40-2643-BFF6-869E3BE966D9}" type="presOf" srcId="{1A5AD02E-1AB6-40F9-B656-A092DA14EFA0}" destId="{73D89066-FDE0-744F-888E-5713709513F1}" srcOrd="0" destOrd="0" presId="urn:microsoft.com/office/officeart/2005/8/layout/matrix3"/>
    <dgm:cxn modelId="{31861D54-9EA7-5846-B5CC-241F4EB8E27C}" type="presOf" srcId="{64A7FDCB-1C61-4C52-A074-1C61228400E3}" destId="{54F97A0C-7996-F54A-858C-37E4BCB56507}" srcOrd="0" destOrd="0" presId="urn:microsoft.com/office/officeart/2005/8/layout/matrix3"/>
    <dgm:cxn modelId="{754985A4-6C30-7047-B190-A2BAB024800D}" type="presOf" srcId="{3F3B2EA4-5FDF-4BD6-AF2E-3644E4609BE2}" destId="{FA871134-CB75-EE42-A0CC-8D47A689A11F}" srcOrd="0" destOrd="0" presId="urn:microsoft.com/office/officeart/2005/8/layout/matrix3"/>
    <dgm:cxn modelId="{B8D11EA6-36BE-44E2-AB7B-13E879559DB1}" srcId="{64A7FDCB-1C61-4C52-A074-1C61228400E3}" destId="{1A5AD02E-1AB6-40F9-B656-A092DA14EFA0}" srcOrd="0" destOrd="0" parTransId="{B00EEE89-17FD-406B-8475-F1528A7A6217}" sibTransId="{2B3D9617-6FC0-4845-ACAE-9E0B446F98FC}"/>
    <dgm:cxn modelId="{930B71B7-A282-6942-9D59-500B3052F053}" type="presOf" srcId="{C8019CB4-92E4-446E-A3C6-4B0BD74005D8}" destId="{14951E1F-D794-D74B-9525-60D5599E29CD}" srcOrd="0" destOrd="0" presId="urn:microsoft.com/office/officeart/2005/8/layout/matrix3"/>
    <dgm:cxn modelId="{B0A135CD-CDB4-4537-8A74-D5A02799A2E0}" srcId="{64A7FDCB-1C61-4C52-A074-1C61228400E3}" destId="{3F3B2EA4-5FDF-4BD6-AF2E-3644E4609BE2}" srcOrd="2" destOrd="0" parTransId="{F14D5A59-C4BF-476B-8810-265862FAE158}" sibTransId="{07934BA7-8808-479F-AEE4-CCFA381AEDD2}"/>
    <dgm:cxn modelId="{3237BAF2-CF98-7B4F-9456-5BC8876C54CD}" type="presOf" srcId="{28AAB327-0BE3-4958-9C02-4BECB8679642}" destId="{0487B287-03A6-604F-B445-8226E3223697}" srcOrd="0" destOrd="0" presId="urn:microsoft.com/office/officeart/2005/8/layout/matrix3"/>
    <dgm:cxn modelId="{D50D03CD-5097-5643-BD24-264C98D26BE7}" type="presParOf" srcId="{54F97A0C-7996-F54A-858C-37E4BCB56507}" destId="{3FADE2AB-1BD8-B441-9B04-63956F7AF783}" srcOrd="0" destOrd="0" presId="urn:microsoft.com/office/officeart/2005/8/layout/matrix3"/>
    <dgm:cxn modelId="{7D0D10BE-6B24-9348-B961-91C251F6F0A6}" type="presParOf" srcId="{54F97A0C-7996-F54A-858C-37E4BCB56507}" destId="{73D89066-FDE0-744F-888E-5713709513F1}" srcOrd="1" destOrd="0" presId="urn:microsoft.com/office/officeart/2005/8/layout/matrix3"/>
    <dgm:cxn modelId="{34D740F4-A7E6-5B49-BFF0-A2BA9B44B27B}" type="presParOf" srcId="{54F97A0C-7996-F54A-858C-37E4BCB56507}" destId="{0487B287-03A6-604F-B445-8226E3223697}" srcOrd="2" destOrd="0" presId="urn:microsoft.com/office/officeart/2005/8/layout/matrix3"/>
    <dgm:cxn modelId="{F69960D2-57E9-0B46-96DA-DCD61E351824}" type="presParOf" srcId="{54F97A0C-7996-F54A-858C-37E4BCB56507}" destId="{FA871134-CB75-EE42-A0CC-8D47A689A11F}" srcOrd="3" destOrd="0" presId="urn:microsoft.com/office/officeart/2005/8/layout/matrix3"/>
    <dgm:cxn modelId="{2D048B5B-3C81-1945-8A1B-C866D9EAF09D}" type="presParOf" srcId="{54F97A0C-7996-F54A-858C-37E4BCB56507}" destId="{14951E1F-D794-D74B-9525-60D5599E29CD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ADE2AB-1BD8-B441-9B04-63956F7AF783}">
      <dsp:nvSpPr>
        <dsp:cNvPr id="0" name=""/>
        <dsp:cNvSpPr/>
      </dsp:nvSpPr>
      <dsp:spPr>
        <a:xfrm>
          <a:off x="3082131" y="0"/>
          <a:ext cx="4351338" cy="4351338"/>
        </a:xfrm>
        <a:prstGeom prst="diamond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3D89066-FDE0-744F-888E-5713709513F1}">
      <dsp:nvSpPr>
        <dsp:cNvPr id="0" name=""/>
        <dsp:cNvSpPr/>
      </dsp:nvSpPr>
      <dsp:spPr>
        <a:xfrm>
          <a:off x="3495508" y="413377"/>
          <a:ext cx="1697021" cy="169702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 err="1"/>
            <a:t>Digitalisierung</a:t>
          </a:r>
          <a:r>
            <a:rPr lang="en-US" sz="1700" kern="1200" dirty="0"/>
            <a:t> End-to-End</a:t>
          </a:r>
        </a:p>
      </dsp:txBody>
      <dsp:txXfrm>
        <a:off x="3578350" y="496219"/>
        <a:ext cx="1531337" cy="1531337"/>
      </dsp:txXfrm>
    </dsp:sp>
    <dsp:sp modelId="{0487B287-03A6-604F-B445-8226E3223697}">
      <dsp:nvSpPr>
        <dsp:cNvPr id="0" name=""/>
        <dsp:cNvSpPr/>
      </dsp:nvSpPr>
      <dsp:spPr>
        <a:xfrm>
          <a:off x="5323070" y="413377"/>
          <a:ext cx="1697021" cy="169702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Trend </a:t>
          </a:r>
          <a:r>
            <a:rPr lang="en-US" sz="1700" kern="1200" dirty="0" err="1"/>
            <a:t>umkehren</a:t>
          </a:r>
          <a:endParaRPr lang="en-US" sz="1700" kern="1200" dirty="0"/>
        </a:p>
      </dsp:txBody>
      <dsp:txXfrm>
        <a:off x="5405912" y="496219"/>
        <a:ext cx="1531337" cy="1531337"/>
      </dsp:txXfrm>
    </dsp:sp>
    <dsp:sp modelId="{FA871134-CB75-EE42-A0CC-8D47A689A11F}">
      <dsp:nvSpPr>
        <dsp:cNvPr id="0" name=""/>
        <dsp:cNvSpPr/>
      </dsp:nvSpPr>
      <dsp:spPr>
        <a:xfrm>
          <a:off x="3495508" y="2240939"/>
          <a:ext cx="1697021" cy="169702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 err="1"/>
            <a:t>Exzellente</a:t>
          </a:r>
          <a:r>
            <a:rPr lang="en-US" sz="1700" kern="1200" dirty="0"/>
            <a:t> </a:t>
          </a:r>
          <a:r>
            <a:rPr lang="en-US" sz="1700" kern="1200" dirty="0" err="1"/>
            <a:t>Serviceleistung</a:t>
          </a:r>
          <a:endParaRPr lang="en-US" sz="1700" kern="1200" dirty="0"/>
        </a:p>
      </dsp:txBody>
      <dsp:txXfrm>
        <a:off x="3578350" y="2323781"/>
        <a:ext cx="1531337" cy="1531337"/>
      </dsp:txXfrm>
    </dsp:sp>
    <dsp:sp modelId="{14951E1F-D794-D74B-9525-60D5599E29CD}">
      <dsp:nvSpPr>
        <dsp:cNvPr id="0" name=""/>
        <dsp:cNvSpPr/>
      </dsp:nvSpPr>
      <dsp:spPr>
        <a:xfrm>
          <a:off x="5323070" y="2240939"/>
          <a:ext cx="1697021" cy="169702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 err="1"/>
            <a:t>Mehr</a:t>
          </a:r>
          <a:r>
            <a:rPr lang="en-US" sz="1700" kern="1200" dirty="0"/>
            <a:t> </a:t>
          </a:r>
          <a:r>
            <a:rPr lang="en-US" sz="1700" kern="1200" dirty="0" err="1"/>
            <a:t>Präventation</a:t>
          </a:r>
          <a:endParaRPr lang="en-US" sz="1700" kern="1200" dirty="0"/>
        </a:p>
      </dsp:txBody>
      <dsp:txXfrm>
        <a:off x="5405912" y="2323781"/>
        <a:ext cx="1531337" cy="153133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BAD78B-6B5A-B149-836A-FD61E6F024BB}" type="datetimeFigureOut">
              <a:rPr lang="en-US" smtClean="0"/>
              <a:t>8/23/25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0CB0FF-69F8-E243-BA64-2FE3262B26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159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0CB0FF-69F8-E243-BA64-2FE3262B26D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8897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Key takeaway am Rand: „Schon </a:t>
            </a:r>
            <a:r>
              <a:rPr lang="en-US" dirty="0" err="1"/>
              <a:t>kleine</a:t>
            </a:r>
            <a:r>
              <a:rPr lang="en-US" dirty="0"/>
              <a:t> </a:t>
            </a:r>
            <a:r>
              <a:rPr lang="en-US" dirty="0" err="1"/>
              <a:t>präventive</a:t>
            </a:r>
            <a:r>
              <a:rPr lang="en-US" dirty="0"/>
              <a:t> </a:t>
            </a:r>
            <a:r>
              <a:rPr lang="en-US" dirty="0" err="1"/>
              <a:t>Maßnahmen</a:t>
            </a:r>
            <a:r>
              <a:rPr lang="en-US" dirty="0"/>
              <a:t> </a:t>
            </a:r>
            <a:r>
              <a:rPr lang="en-US" dirty="0" err="1"/>
              <a:t>hätten</a:t>
            </a:r>
            <a:r>
              <a:rPr lang="en-US" dirty="0"/>
              <a:t> </a:t>
            </a:r>
            <a:r>
              <a:rPr lang="en-US" dirty="0" err="1"/>
              <a:t>Dutzende</a:t>
            </a:r>
            <a:r>
              <a:rPr lang="en-US" dirty="0"/>
              <a:t> </a:t>
            </a:r>
            <a:r>
              <a:rPr lang="en-US" dirty="0" err="1"/>
              <a:t>Millionen</a:t>
            </a:r>
            <a:r>
              <a:rPr lang="en-US" dirty="0"/>
              <a:t> </a:t>
            </a:r>
            <a:r>
              <a:rPr lang="en-US" dirty="0" err="1"/>
              <a:t>sparen</a:t>
            </a:r>
            <a:r>
              <a:rPr lang="en-US" dirty="0"/>
              <a:t> </a:t>
            </a:r>
            <a:r>
              <a:rPr lang="en-US" dirty="0" err="1"/>
              <a:t>können</a:t>
            </a:r>
            <a:r>
              <a:rPr lang="en-US" dirty="0"/>
              <a:t>.“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0CB0FF-69F8-E243-BA64-2FE3262B26D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199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Nur 10 </a:t>
            </a:r>
            <a:r>
              <a:rPr lang="en-US" dirty="0" err="1"/>
              <a:t>Berater</a:t>
            </a:r>
            <a:r>
              <a:rPr lang="en-US" dirty="0"/>
              <a:t> </a:t>
            </a:r>
            <a:r>
              <a:rPr lang="en-US" dirty="0" err="1"/>
              <a:t>im</a:t>
            </a:r>
            <a:r>
              <a:rPr lang="en-US" dirty="0"/>
              <a:t> </a:t>
            </a:r>
            <a:r>
              <a:rPr lang="en-US" dirty="0" err="1"/>
              <a:t>Präventionsteam</a:t>
            </a:r>
            <a:endParaRPr lang="en-US" dirty="0"/>
          </a:p>
          <a:p>
            <a:endParaRPr lang="en-US" dirty="0"/>
          </a:p>
          <a:p>
            <a:r>
              <a:rPr lang="en-US" dirty="0"/>
              <a:t>GVB </a:t>
            </a:r>
            <a:r>
              <a:rPr lang="en-US" dirty="0" err="1"/>
              <a:t>Monopol</a:t>
            </a:r>
            <a:r>
              <a:rPr lang="en-US" dirty="0"/>
              <a:t> -&gt;</a:t>
            </a:r>
            <a:r>
              <a:rPr lang="en-US" dirty="0" err="1"/>
              <a:t>zu</a:t>
            </a:r>
            <a:r>
              <a:rPr lang="en-US" dirty="0"/>
              <a:t> </a:t>
            </a:r>
            <a:r>
              <a:rPr lang="en-US" dirty="0" err="1"/>
              <a:t>viele</a:t>
            </a:r>
            <a:r>
              <a:rPr lang="en-US" dirty="0"/>
              <a:t> </a:t>
            </a:r>
            <a:r>
              <a:rPr lang="en-US" dirty="0" err="1"/>
              <a:t>Fälle</a:t>
            </a:r>
            <a:r>
              <a:rPr lang="en-US" dirty="0"/>
              <a:t> pro </a:t>
            </a:r>
            <a:r>
              <a:rPr lang="en-US" dirty="0" err="1"/>
              <a:t>Angestellter</a:t>
            </a:r>
            <a:r>
              <a:rPr lang="en-US" dirty="0"/>
              <a:t> (</a:t>
            </a:r>
            <a:r>
              <a:rPr lang="en-US" dirty="0" err="1"/>
              <a:t>wie</a:t>
            </a:r>
            <a:r>
              <a:rPr lang="en-US" dirty="0"/>
              <a:t> </a:t>
            </a:r>
            <a:r>
              <a:rPr lang="en-US" dirty="0" err="1"/>
              <a:t>uns</a:t>
            </a:r>
            <a:r>
              <a:rPr lang="en-US" dirty="0"/>
              <a:t> </a:t>
            </a:r>
            <a:r>
              <a:rPr lang="en-US" dirty="0" err="1"/>
              <a:t>letzte</a:t>
            </a:r>
            <a:r>
              <a:rPr lang="en-US" dirty="0"/>
              <a:t> Nacht) -&gt; </a:t>
            </a:r>
            <a:r>
              <a:rPr lang="en-US" dirty="0" err="1"/>
              <a:t>zu</a:t>
            </a:r>
            <a:r>
              <a:rPr lang="en-US" dirty="0"/>
              <a:t> </a:t>
            </a:r>
            <a:r>
              <a:rPr lang="en-US" dirty="0" err="1"/>
              <a:t>wenig</a:t>
            </a:r>
            <a:r>
              <a:rPr lang="en-US" dirty="0"/>
              <a:t> Zeit </a:t>
            </a:r>
            <a:r>
              <a:rPr lang="en-US" dirty="0" err="1"/>
              <a:t>für</a:t>
            </a:r>
            <a:r>
              <a:rPr lang="en-US" dirty="0"/>
              <a:t> </a:t>
            </a:r>
            <a:r>
              <a:rPr lang="en-US" dirty="0" err="1"/>
              <a:t>Prävention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~ 50 </a:t>
            </a:r>
            <a:r>
              <a:rPr lang="en-US" dirty="0" err="1"/>
              <a:t>Schäden</a:t>
            </a:r>
            <a:r>
              <a:rPr lang="en-US" dirty="0"/>
              <a:t>/</a:t>
            </a:r>
            <a:r>
              <a:rPr lang="en-US" dirty="0" err="1"/>
              <a:t>Angestellte</a:t>
            </a:r>
            <a:endParaRPr lang="en-US" dirty="0"/>
          </a:p>
          <a:p>
            <a:r>
              <a:rPr lang="en-US" dirty="0"/>
              <a:t>+7% </a:t>
            </a:r>
            <a:r>
              <a:rPr lang="en-US" dirty="0" err="1"/>
              <a:t>Gesamtschadensumme</a:t>
            </a:r>
            <a:endParaRPr lang="en-US" dirty="0"/>
          </a:p>
          <a:p>
            <a:r>
              <a:rPr lang="en-US" dirty="0"/>
              <a:t>+2% </a:t>
            </a:r>
            <a:r>
              <a:rPr lang="en-US" dirty="0" err="1"/>
              <a:t>Prävention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Relative-</a:t>
            </a:r>
            <a:r>
              <a:rPr lang="en-US" dirty="0" err="1"/>
              <a:t>Zahlen</a:t>
            </a:r>
            <a:r>
              <a:rPr lang="en-US" dirty="0"/>
              <a:t> </a:t>
            </a:r>
            <a:r>
              <a:rPr lang="en-US" dirty="0" err="1"/>
              <a:t>im</a:t>
            </a:r>
            <a:r>
              <a:rPr lang="en-US" dirty="0"/>
              <a:t> </a:t>
            </a:r>
            <a:r>
              <a:rPr lang="en-US" dirty="0" err="1"/>
              <a:t>Vergleich</a:t>
            </a:r>
            <a:r>
              <a:rPr lang="en-US" dirty="0"/>
              <a:t> </a:t>
            </a:r>
            <a:r>
              <a:rPr lang="en-US" dirty="0" err="1"/>
              <a:t>zum</a:t>
            </a:r>
            <a:r>
              <a:rPr lang="en-US" dirty="0"/>
              <a:t> </a:t>
            </a:r>
            <a:r>
              <a:rPr lang="en-US" dirty="0" err="1"/>
              <a:t>Vorjahr</a:t>
            </a:r>
            <a:endParaRPr lang="en-US" dirty="0"/>
          </a:p>
          <a:p>
            <a:endParaRPr lang="en-US" dirty="0"/>
          </a:p>
          <a:p>
            <a:r>
              <a:rPr lang="en-US" dirty="0"/>
              <a:t>&gt; 400.000 </a:t>
            </a:r>
            <a:r>
              <a:rPr lang="en-US" dirty="0" err="1"/>
              <a:t>Gebäude</a:t>
            </a:r>
            <a:endParaRPr lang="en-US" dirty="0"/>
          </a:p>
          <a:p>
            <a:r>
              <a:rPr lang="en-US" dirty="0"/>
              <a:t>&gt; 25.000 </a:t>
            </a:r>
            <a:r>
              <a:rPr lang="en-US" dirty="0" err="1"/>
              <a:t>Schäden</a:t>
            </a:r>
            <a:endParaRPr lang="en-US" dirty="0"/>
          </a:p>
          <a:p>
            <a:r>
              <a:rPr lang="en-US" dirty="0"/>
              <a:t>&lt; 539 </a:t>
            </a:r>
            <a:r>
              <a:rPr lang="en-US" dirty="0" err="1"/>
              <a:t>Angestellte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0CB0FF-69F8-E243-BA64-2FE3262B26D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7147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Vision 2030 (GVB)</a:t>
            </a:r>
          </a:p>
          <a:p>
            <a:pPr marL="171450" indent="-171450">
              <a:buFontTx/>
              <a:buChar char="-"/>
            </a:pPr>
            <a:r>
              <a:rPr lang="en-US" b="1" dirty="0" err="1"/>
              <a:t>Digitalisierung</a:t>
            </a:r>
            <a:r>
              <a:rPr lang="en-US" dirty="0"/>
              <a:t> </a:t>
            </a:r>
            <a:r>
              <a:rPr lang="en-US" dirty="0" err="1"/>
              <a:t>ein</a:t>
            </a:r>
            <a:r>
              <a:rPr lang="en-US" dirty="0"/>
              <a:t> </a:t>
            </a:r>
            <a:r>
              <a:rPr lang="en-US" dirty="0" err="1"/>
              <a:t>strategischer</a:t>
            </a:r>
            <a:r>
              <a:rPr lang="en-US" dirty="0"/>
              <a:t> </a:t>
            </a:r>
            <a:r>
              <a:rPr lang="en-US" dirty="0" err="1"/>
              <a:t>Schwerpunkt</a:t>
            </a:r>
            <a:endParaRPr lang="en-US" b="1" dirty="0"/>
          </a:p>
          <a:p>
            <a:pPr marL="171450" indent="-171450">
              <a:buFontTx/>
              <a:buChar char="-"/>
            </a:pPr>
            <a:endParaRPr lang="en-US" b="1" dirty="0"/>
          </a:p>
          <a:p>
            <a:r>
              <a:rPr lang="en-US" dirty="0"/>
              <a:t>⚡ </a:t>
            </a:r>
            <a:r>
              <a:rPr lang="en-US" dirty="0" err="1"/>
              <a:t>Effizientere</a:t>
            </a:r>
            <a:r>
              <a:rPr lang="en-US" dirty="0"/>
              <a:t> </a:t>
            </a:r>
            <a:r>
              <a:rPr lang="en-US" dirty="0" err="1"/>
              <a:t>Präventive</a:t>
            </a:r>
            <a:r>
              <a:rPr lang="en-US" dirty="0"/>
              <a:t> </a:t>
            </a:r>
            <a:r>
              <a:rPr lang="en-US" dirty="0" err="1"/>
              <a:t>Kommunikation</a:t>
            </a:r>
            <a:r>
              <a:rPr lang="en-US" dirty="0"/>
              <a:t> </a:t>
            </a:r>
            <a:r>
              <a:rPr lang="en-US" dirty="0" err="1"/>
              <a:t>kann</a:t>
            </a:r>
            <a:r>
              <a:rPr lang="en-US" dirty="0"/>
              <a:t> </a:t>
            </a:r>
            <a:r>
              <a:rPr lang="en-US" b="1" dirty="0" err="1"/>
              <a:t>Dutzende</a:t>
            </a:r>
            <a:r>
              <a:rPr lang="en-US" b="1" dirty="0"/>
              <a:t> </a:t>
            </a:r>
            <a:r>
              <a:rPr lang="en-US" b="1" dirty="0" err="1"/>
              <a:t>Millionen</a:t>
            </a:r>
            <a:r>
              <a:rPr lang="en-US" b="1" dirty="0"/>
              <a:t> </a:t>
            </a:r>
            <a:r>
              <a:rPr lang="en-US" b="1" dirty="0" err="1"/>
              <a:t>Schadensumme</a:t>
            </a:r>
            <a:r>
              <a:rPr lang="en-US" b="1" dirty="0"/>
              <a:t> </a:t>
            </a:r>
            <a:r>
              <a:rPr lang="en-US" b="1" dirty="0" err="1"/>
              <a:t>verhindern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/>
              <a:t>🤝 </a:t>
            </a:r>
            <a:r>
              <a:rPr lang="en-US" dirty="0" err="1"/>
              <a:t>Gemeinsam</a:t>
            </a:r>
            <a:r>
              <a:rPr lang="en-US" dirty="0"/>
              <a:t> </a:t>
            </a:r>
            <a:r>
              <a:rPr lang="en-US" dirty="0" err="1"/>
              <a:t>machen</a:t>
            </a:r>
            <a:r>
              <a:rPr lang="en-US" dirty="0"/>
              <a:t> </a:t>
            </a:r>
            <a:r>
              <a:rPr lang="en-US" dirty="0" err="1"/>
              <a:t>wir</a:t>
            </a:r>
            <a:r>
              <a:rPr lang="en-US" dirty="0"/>
              <a:t> den Kanton Bern </a:t>
            </a:r>
            <a:r>
              <a:rPr lang="en-US" b="1" dirty="0" err="1"/>
              <a:t>sicherer</a:t>
            </a:r>
            <a:r>
              <a:rPr lang="en-US" b="1" dirty="0"/>
              <a:t>, </a:t>
            </a:r>
            <a:r>
              <a:rPr lang="en-US" b="1" dirty="0" err="1"/>
              <a:t>digitaler</a:t>
            </a:r>
            <a:r>
              <a:rPr lang="en-US" b="1" dirty="0"/>
              <a:t>, </a:t>
            </a:r>
            <a:r>
              <a:rPr lang="en-US" b="1" dirty="0" err="1"/>
              <a:t>zukunftsfähiger</a:t>
            </a:r>
            <a:r>
              <a:rPr lang="en-US" dirty="0"/>
              <a:t>.</a:t>
            </a:r>
          </a:p>
          <a:p>
            <a:r>
              <a:rPr lang="en-US" dirty="0"/>
              <a:t>👉 </a:t>
            </a:r>
            <a:r>
              <a:rPr lang="en-US" b="1" dirty="0"/>
              <a:t>GVB hat die </a:t>
            </a:r>
            <a:r>
              <a:rPr lang="en-US" b="1" dirty="0" err="1"/>
              <a:t>Daten</a:t>
            </a:r>
            <a:r>
              <a:rPr lang="en-US" b="1" dirty="0"/>
              <a:t>. </a:t>
            </a:r>
            <a:r>
              <a:rPr lang="en-US" b="1" dirty="0" err="1"/>
              <a:t>Wir</a:t>
            </a:r>
            <a:r>
              <a:rPr lang="en-US" b="1" dirty="0"/>
              <a:t> </a:t>
            </a:r>
            <a:r>
              <a:rPr lang="en-US" b="1" dirty="0" err="1"/>
              <a:t>haben</a:t>
            </a:r>
            <a:r>
              <a:rPr lang="en-US" b="1" dirty="0"/>
              <a:t> die </a:t>
            </a:r>
            <a:r>
              <a:rPr lang="en-US" b="1" dirty="0" err="1"/>
              <a:t>Lösung</a:t>
            </a:r>
            <a:r>
              <a:rPr lang="en-US" b="1" dirty="0"/>
              <a:t>.</a:t>
            </a:r>
            <a:br>
              <a:rPr lang="en-US" dirty="0"/>
            </a:br>
            <a:r>
              <a:rPr lang="en-US" b="1" dirty="0" err="1"/>
              <a:t>Lasst</a:t>
            </a:r>
            <a:r>
              <a:rPr lang="en-US" b="1" dirty="0"/>
              <a:t> </a:t>
            </a:r>
            <a:r>
              <a:rPr lang="en-US" b="1" dirty="0" err="1"/>
              <a:t>uns</a:t>
            </a:r>
            <a:r>
              <a:rPr lang="en-US" b="1" dirty="0"/>
              <a:t> </a:t>
            </a:r>
            <a:r>
              <a:rPr lang="en-US" b="1" dirty="0" err="1"/>
              <a:t>heute</a:t>
            </a:r>
            <a:r>
              <a:rPr lang="en-US" b="1" dirty="0"/>
              <a:t> den </a:t>
            </a:r>
            <a:r>
              <a:rPr lang="en-US" b="1" dirty="0" err="1"/>
              <a:t>ersten</a:t>
            </a:r>
            <a:r>
              <a:rPr lang="en-US" b="1" dirty="0"/>
              <a:t> Pilot </a:t>
            </a:r>
            <a:r>
              <a:rPr lang="en-US" b="1" dirty="0" err="1"/>
              <a:t>starten</a:t>
            </a:r>
            <a:r>
              <a:rPr lang="en-US" b="1" dirty="0"/>
              <a:t>.</a:t>
            </a: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0CB0FF-69F8-E243-BA64-2FE3262B26D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7872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E1CBD-80C8-754E-9E2A-1F7839C604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CF57E6-3B42-1948-B92D-259DBCE8A8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C38D85-8E68-7A4A-96CD-17A23165B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F6C83-6452-1E42-AC42-D19FC2468B37}" type="datetimeFigureOut">
              <a:rPr lang="en-US" smtClean="0"/>
              <a:t>8/23/25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F6EF0E-6A76-7747-8D71-E6E11310A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E0D714-0614-F445-8823-78273BF7F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A60D0-E150-B544-8EE5-E887429E77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1202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DD8A24-A0CA-1D41-9FE6-7AFACE3155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0A526B-5308-B245-9C73-D533362519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6B4F0D-4CCA-CA46-8D6B-2B9A2787EC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F6C83-6452-1E42-AC42-D19FC2468B37}" type="datetimeFigureOut">
              <a:rPr lang="en-US" smtClean="0"/>
              <a:t>8/23/25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0C1B2C-32D6-6549-BED5-66E8D37288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41C3E2-13D5-724A-8612-A2B88DAB5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A60D0-E150-B544-8EE5-E887429E77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7791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221420A-8DD2-7047-8EBA-83B49A24CC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0B412A-C463-4A40-AD54-0C1828028B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E8E2D-0283-0046-BDD0-8CA8F2791D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F6C83-6452-1E42-AC42-D19FC2468B37}" type="datetimeFigureOut">
              <a:rPr lang="en-US" smtClean="0"/>
              <a:t>8/23/25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BCF669-E422-8D4B-9F0C-C75CA97690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EDC188-5229-0042-AAE3-FC9D975C6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A60D0-E150-B544-8EE5-E887429E77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3963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EE6CF-4D43-5943-B24C-2C3EB77A6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CF3D24-C5F8-9A49-B093-0623AFF570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59D6F3-D270-7B4F-8E92-D1EFB02813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F6C83-6452-1E42-AC42-D19FC2468B37}" type="datetimeFigureOut">
              <a:rPr lang="en-US" smtClean="0"/>
              <a:t>8/23/25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A033B3-F5DF-EE41-A1CC-3DC8EEE71C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6F738-BFC2-C141-A956-ED2642817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A60D0-E150-B544-8EE5-E887429E77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835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984B0-435D-3344-A5D1-23D82FB6EE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168A97-7443-254B-9713-487F51E8B8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F8F77D-C210-644B-99F3-374660CB6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F6C83-6452-1E42-AC42-D19FC2468B37}" type="datetimeFigureOut">
              <a:rPr lang="en-US" smtClean="0"/>
              <a:t>8/23/25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BA6BEB-3BD4-5949-8A38-B53F9BB75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0D9A75-5E37-3547-8D55-5DC45B363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A60D0-E150-B544-8EE5-E887429E77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8339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38830-8E29-B549-A7FC-D68559E64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17953F-F85C-054B-A720-774A0CA4CC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2F86A7-BC83-7D45-9717-EFAE25B6A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C9F7D8-7464-104B-B091-23EA3B36F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F6C83-6452-1E42-AC42-D19FC2468B37}" type="datetimeFigureOut">
              <a:rPr lang="en-US" smtClean="0"/>
              <a:t>8/23/25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40E653-5F2D-9040-9D5D-0C3D0A4048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06710D-C051-B943-9BD1-9460F4879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A60D0-E150-B544-8EE5-E887429E77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343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DC2A8F-503A-9B43-9365-D1AF2DB36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161E6C-7EA5-9A43-B777-AC65FE6F2F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2C1782-3B04-0042-8816-F09D5AAD0B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5AE0CF-628E-074A-A938-C6F26E1428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91BB8E-684B-2C4F-A834-9AEFA32B9D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4B19E3-221B-7C48-A9FC-A6D29508A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F6C83-6452-1E42-AC42-D19FC2468B37}" type="datetimeFigureOut">
              <a:rPr lang="en-US" smtClean="0"/>
              <a:t>8/23/25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774B70B-048F-4E4D-96FE-3B71B1DD98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3DA965-45D8-B24B-BA68-392BEDFA6E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A60D0-E150-B544-8EE5-E887429E77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6791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6FF81-71AA-6041-9D53-DA8211CF5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3B54A03-707F-BB4B-9FC2-731C8721E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F6C83-6452-1E42-AC42-D19FC2468B37}" type="datetimeFigureOut">
              <a:rPr lang="en-US" smtClean="0"/>
              <a:t>8/23/25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C83416-2290-174D-AAC5-7EA7EE65B1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E54148-9539-174A-AB5E-E6D9B622A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A60D0-E150-B544-8EE5-E887429E77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1892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E215AEB-947A-D242-AF83-4358A7A235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F6C83-6452-1E42-AC42-D19FC2468B37}" type="datetimeFigureOut">
              <a:rPr lang="en-US" smtClean="0"/>
              <a:t>8/23/25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4F956D9-935A-194A-A70A-68CCBB769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728779-2A3F-3A41-8AB4-D6EB26431A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A60D0-E150-B544-8EE5-E887429E77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3440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EC35F-7DAC-AA41-96ED-BFF70E945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4ADCB0-F662-E046-88B8-9FF1A84EBF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CCC386-B946-4B47-A489-B544AED3FB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3A98F2-ECF2-D843-AC6C-C3756A3F1D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F6C83-6452-1E42-AC42-D19FC2468B37}" type="datetimeFigureOut">
              <a:rPr lang="en-US" smtClean="0"/>
              <a:t>8/23/25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38841D-BB3F-9B48-97BA-C861FA4FB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A82C27-B72B-9B49-AD3F-9B04702DD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A60D0-E150-B544-8EE5-E887429E77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3140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A8713-A9E4-8047-BACD-C11A5FF7B5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1DCBF72-BDB2-5443-A8F8-65CAEFAD6A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01B663-EF53-BF4A-B957-ADC98DBDD4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6D7C88-91CC-EC4A-A5E5-C05EDC8E92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F6C83-6452-1E42-AC42-D19FC2468B37}" type="datetimeFigureOut">
              <a:rPr lang="en-US" smtClean="0"/>
              <a:t>8/23/25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DE166D-78E1-A040-B78D-4E8335B01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62C301-DFFC-D44B-BDA9-70658880B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A60D0-E150-B544-8EE5-E887429E77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876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890E6C2-0915-8842-ACAC-27385823D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FC4209-BB36-724F-8008-6BFF922094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130829-A54E-9843-86AD-E739BE732F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AF6C83-6452-1E42-AC42-D19FC2468B37}" type="datetimeFigureOut">
              <a:rPr lang="en-US" smtClean="0"/>
              <a:t>8/23/25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FF6544-9319-A445-AAFB-F983EE71A1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DDF767-D194-D348-97C5-5A03F23FF3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7A60D0-E150-B544-8EE5-E887429E77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417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A3571D-0C6F-6041-BBE4-C5EB00DC270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PreventIQ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7B1E0D-807D-8B46-AB39-6F3274834D8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Handle Prevention Effectively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EAB0B8-7607-8B49-AE9E-3E5F8D9EC2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1675" y="627063"/>
            <a:ext cx="1905000" cy="4953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6E1AB18-E72C-AA40-826A-1951829C428D}"/>
              </a:ext>
            </a:extLst>
          </p:cNvPr>
          <p:cNvSpPr/>
          <p:nvPr/>
        </p:nvSpPr>
        <p:spPr>
          <a:xfrm>
            <a:off x="0" y="6596742"/>
            <a:ext cx="12192000" cy="261257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6122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0787F-7902-D743-8980-A3787A3A7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Vision 2030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9B74E586-FA27-7286-B8BE-28AF5F54895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9107981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B940396E-5592-8645-9E78-7D0FFE307F5C}"/>
              </a:ext>
            </a:extLst>
          </p:cNvPr>
          <p:cNvSpPr/>
          <p:nvPr/>
        </p:nvSpPr>
        <p:spPr>
          <a:xfrm>
            <a:off x="0" y="6596742"/>
            <a:ext cx="12192000" cy="261257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5335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A3571D-0C6F-6041-BBE4-C5EB00DC270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PreventIQ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7B1E0D-807D-8B46-AB39-6F3274834D8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Handle Prevention Effectively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EAB0B8-7607-8B49-AE9E-3E5F8D9EC2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1675" y="627063"/>
            <a:ext cx="1905000" cy="4953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6E1AB18-E72C-AA40-826A-1951829C428D}"/>
              </a:ext>
            </a:extLst>
          </p:cNvPr>
          <p:cNvSpPr/>
          <p:nvPr/>
        </p:nvSpPr>
        <p:spPr>
          <a:xfrm>
            <a:off x="0" y="6596742"/>
            <a:ext cx="12192000" cy="261257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5236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01DA4-1261-D14F-BB01-826B50BA8D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661251-6EBF-CC4F-AE73-E6E1860868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15">
            <a:extLst>
              <a:ext uri="{FF2B5EF4-FFF2-40B4-BE49-F238E27FC236}">
                <a16:creationId xmlns:a16="http://schemas.microsoft.com/office/drawing/2014/main" id="{B2E0B31F-7D71-C840-9E52-2D9E7B09FA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727" y="128587"/>
            <a:ext cx="11740911" cy="6616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1966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6287A-150F-BB48-8C76-EB76F70E5D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Gesamtschadensumme</a:t>
            </a: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F1C28488-AAE6-8242-8CC6-0A2D01BDD25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7821663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588B030C-764C-D746-9113-69AE762D0E3A}"/>
              </a:ext>
            </a:extLst>
          </p:cNvPr>
          <p:cNvSpPr/>
          <p:nvPr/>
        </p:nvSpPr>
        <p:spPr>
          <a:xfrm>
            <a:off x="0" y="6596742"/>
            <a:ext cx="12192000" cy="261257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6C2DC8-8BED-F540-A389-05FBDB5FA78B}"/>
              </a:ext>
            </a:extLst>
          </p:cNvPr>
          <p:cNvSpPr txBox="1"/>
          <p:nvPr/>
        </p:nvSpPr>
        <p:spPr>
          <a:xfrm rot="16200000">
            <a:off x="-76511" y="3086583"/>
            <a:ext cx="14600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Mio. CHF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F41143D-BA46-C940-A740-B2FD1AFCC8B6}"/>
              </a:ext>
            </a:extLst>
          </p:cNvPr>
          <p:cNvSpPr txBox="1"/>
          <p:nvPr/>
        </p:nvSpPr>
        <p:spPr>
          <a:xfrm>
            <a:off x="838200" y="6127234"/>
            <a:ext cx="94094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tx2">
                    <a:lumMod val="90000"/>
                  </a:schemeClr>
                </a:solidFill>
              </a:rPr>
              <a:t>Daten</a:t>
            </a:r>
            <a:r>
              <a:rPr lang="en-US" dirty="0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90000"/>
                  </a:schemeClr>
                </a:solidFill>
              </a:rPr>
              <a:t>aus</a:t>
            </a:r>
            <a:r>
              <a:rPr lang="en-US" dirty="0">
                <a:solidFill>
                  <a:schemeClr val="tx2">
                    <a:lumMod val="90000"/>
                  </a:schemeClr>
                </a:solidFill>
              </a:rPr>
              <a:t> GVB </a:t>
            </a:r>
            <a:r>
              <a:rPr lang="en-US" dirty="0" err="1">
                <a:solidFill>
                  <a:schemeClr val="tx2">
                    <a:lumMod val="90000"/>
                  </a:schemeClr>
                </a:solidFill>
              </a:rPr>
              <a:t>Jahresrechnungen</a:t>
            </a:r>
            <a:endParaRPr lang="en-US" dirty="0">
              <a:solidFill>
                <a:schemeClr val="tx2">
                  <a:lumMod val="90000"/>
                </a:schemeClr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CDCB99C-8A8A-3E43-9B49-803AE712EE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91675" y="627063"/>
            <a:ext cx="1905000" cy="49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9974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6F140E-1339-9241-BEFE-A16D5ECB0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Alarming Trend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69FABB9D-2EDF-E241-95BA-BB29D14CADE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696857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6989687C-28D8-7647-81A9-23C5978BE9AB}"/>
              </a:ext>
            </a:extLst>
          </p:cNvPr>
          <p:cNvSpPr txBox="1"/>
          <p:nvPr/>
        </p:nvSpPr>
        <p:spPr>
          <a:xfrm>
            <a:off x="838200" y="6127234"/>
            <a:ext cx="94094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tx2">
                    <a:lumMod val="90000"/>
                  </a:schemeClr>
                </a:solidFill>
              </a:rPr>
              <a:t>Daten</a:t>
            </a:r>
            <a:r>
              <a:rPr lang="en-US" dirty="0">
                <a:solidFill>
                  <a:schemeClr val="tx2">
                    <a:lumMod val="9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90000"/>
                  </a:schemeClr>
                </a:solidFill>
              </a:rPr>
              <a:t>aus</a:t>
            </a:r>
            <a:r>
              <a:rPr lang="en-US" dirty="0">
                <a:solidFill>
                  <a:schemeClr val="tx2">
                    <a:lumMod val="90000"/>
                  </a:schemeClr>
                </a:solidFill>
              </a:rPr>
              <a:t> GVB </a:t>
            </a:r>
            <a:r>
              <a:rPr lang="en-US" dirty="0" err="1">
                <a:solidFill>
                  <a:schemeClr val="tx2">
                    <a:lumMod val="90000"/>
                  </a:schemeClr>
                </a:solidFill>
              </a:rPr>
              <a:t>Jahresrechnungen</a:t>
            </a:r>
            <a:endParaRPr lang="en-US" dirty="0">
              <a:solidFill>
                <a:schemeClr val="tx2">
                  <a:lumMod val="9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AF74838-BA4F-5D4A-826F-5565C078B428}"/>
              </a:ext>
            </a:extLst>
          </p:cNvPr>
          <p:cNvSpPr/>
          <p:nvPr/>
        </p:nvSpPr>
        <p:spPr>
          <a:xfrm>
            <a:off x="0" y="6596742"/>
            <a:ext cx="12192000" cy="26125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4079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C8AE1-7369-5B4D-9342-903A9D876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1.mp4">
            <a:hlinkClick r:id="" action="ppaction://media"/>
            <a:extLst>
              <a:ext uri="{FF2B5EF4-FFF2-40B4-BE49-F238E27FC236}">
                <a16:creationId xmlns:a16="http://schemas.microsoft.com/office/drawing/2014/main" id="{80FA6984-E4F5-9340-8A5E-23FFEDDC03D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277" cy="6858000"/>
          </a:xfrm>
        </p:spPr>
      </p:pic>
    </p:spTree>
    <p:extLst>
      <p:ext uri="{BB962C8B-B14F-4D97-AF65-F5344CB8AC3E}">
        <p14:creationId xmlns:p14="http://schemas.microsoft.com/office/powerpoint/2010/main" val="1719321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46034-7DC1-E744-A7AD-18C87D04E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2.mp4">
            <a:hlinkClick r:id="" action="ppaction://media"/>
            <a:extLst>
              <a:ext uri="{FF2B5EF4-FFF2-40B4-BE49-F238E27FC236}">
                <a16:creationId xmlns:a16="http://schemas.microsoft.com/office/drawing/2014/main" id="{FCB8D207-1E37-1348-B768-2D94981EE92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276" cy="6858000"/>
          </a:xfrm>
        </p:spPr>
      </p:pic>
    </p:spTree>
    <p:extLst>
      <p:ext uri="{BB962C8B-B14F-4D97-AF65-F5344CB8AC3E}">
        <p14:creationId xmlns:p14="http://schemas.microsoft.com/office/powerpoint/2010/main" val="3825862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80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688C5-A556-EF4D-A0BC-1F61C066A6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3.mp4">
            <a:hlinkClick r:id="" action="ppaction://media"/>
            <a:extLst>
              <a:ext uri="{FF2B5EF4-FFF2-40B4-BE49-F238E27FC236}">
                <a16:creationId xmlns:a16="http://schemas.microsoft.com/office/drawing/2014/main" id="{B956A027-67C1-FC48-875D-89C9E383EA4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"/>
            <a:ext cx="12192000" cy="6857845"/>
          </a:xfrm>
        </p:spPr>
      </p:pic>
    </p:spTree>
    <p:extLst>
      <p:ext uri="{BB962C8B-B14F-4D97-AF65-F5344CB8AC3E}">
        <p14:creationId xmlns:p14="http://schemas.microsoft.com/office/powerpoint/2010/main" val="2107246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8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CEFC8-C4E9-CB40-8373-3A2624C51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22FBBC9-8B19-F643-8B16-AFA0E682F0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9649954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3CA38-78BC-4741-ACA4-3E6DD75DF2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5">
            <a:hlinkClick r:id="" action="ppaction://media"/>
            <a:extLst>
              <a:ext uri="{FF2B5EF4-FFF2-40B4-BE49-F238E27FC236}">
                <a16:creationId xmlns:a16="http://schemas.microsoft.com/office/drawing/2014/main" id="{84F07E8E-5BD0-F847-868D-E0ADC328559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"/>
            <a:ext cx="12192000" cy="6857845"/>
          </a:xfrm>
        </p:spPr>
      </p:pic>
    </p:spTree>
    <p:extLst>
      <p:ext uri="{BB962C8B-B14F-4D97-AF65-F5344CB8AC3E}">
        <p14:creationId xmlns:p14="http://schemas.microsoft.com/office/powerpoint/2010/main" val="4119156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3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GVB">
      <a:dk1>
        <a:srgbClr val="000000"/>
      </a:dk1>
      <a:lt1>
        <a:srgbClr val="FFFFFF"/>
      </a:lt1>
      <a:dk2>
        <a:srgbClr val="D1CDD1"/>
      </a:dk2>
      <a:lt2>
        <a:srgbClr val="E7E6E6"/>
      </a:lt2>
      <a:accent1>
        <a:srgbClr val="FF8F18"/>
      </a:accent1>
      <a:accent2>
        <a:srgbClr val="EE000C"/>
      </a:accent2>
      <a:accent3>
        <a:srgbClr val="771511"/>
      </a:accent3>
      <a:accent4>
        <a:srgbClr val="F7FFF1"/>
      </a:accent4>
      <a:accent5>
        <a:srgbClr val="000000"/>
      </a:accent5>
      <a:accent6>
        <a:srgbClr val="DCE2DD"/>
      </a:accent6>
      <a:hlink>
        <a:srgbClr val="000000"/>
      </a:hlink>
      <a:folHlink>
        <a:srgbClr val="0000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907</TotalTime>
  <Words>166</Words>
  <Application>Microsoft Macintosh PowerPoint</Application>
  <PresentationFormat>Widescreen</PresentationFormat>
  <Paragraphs>39</Paragraphs>
  <Slides>11</Slides>
  <Notes>4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PreventIQ</vt:lpstr>
      <vt:lpstr>PowerPoint Presentation</vt:lpstr>
      <vt:lpstr>Gesamtschadensumme</vt:lpstr>
      <vt:lpstr>Alarming Trend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Vision 2030</vt:lpstr>
      <vt:lpstr>PreventIQ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Martin Zwifl</dc:creator>
  <cp:lastModifiedBy>Martin Zwifl</cp:lastModifiedBy>
  <cp:revision>28</cp:revision>
  <cp:lastPrinted>2025-08-24T09:52:31Z</cp:lastPrinted>
  <dcterms:created xsi:type="dcterms:W3CDTF">2025-08-23T18:47:53Z</dcterms:created>
  <dcterms:modified xsi:type="dcterms:W3CDTF">2025-08-24T09:54:59Z</dcterms:modified>
</cp:coreProperties>
</file>

<file path=docProps/thumbnail.jpeg>
</file>